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2" r:id="rId6"/>
    <p:sldId id="261" r:id="rId7"/>
    <p:sldId id="269" r:id="rId8"/>
    <p:sldId id="266" r:id="rId9"/>
    <p:sldId id="263" r:id="rId10"/>
    <p:sldId id="270" r:id="rId11"/>
    <p:sldId id="267" r:id="rId12"/>
    <p:sldId id="264" r:id="rId13"/>
    <p:sldId id="268" r:id="rId14"/>
    <p:sldId id="265" r:id="rId15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4BC539-542E-460A-98E4-8D40EA2BE9E9}" type="datetimeFigureOut">
              <a:rPr lang="pl-PL" smtClean="0"/>
              <a:pPr/>
              <a:t>2016-04-16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C25FD1-9B05-46F7-856C-F5D3C5B210BD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C25FD1-9B05-46F7-856C-F5D3C5B210BD}" type="slidenum">
              <a:rPr lang="pl-PL" smtClean="0"/>
              <a:pPr/>
              <a:t>9</a:t>
            </a:fld>
            <a:endParaRPr lang="pl-P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2016-04-16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2016-04-16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2016-04-16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2016-04-16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2016-04-16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2016-04-16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2016-04-16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2016-04-16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2016-04-16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2016-04-16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2016-04-16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221E02-25CB-4963-84BC-0813985E7D90}" type="datetimeFigureOut">
              <a:rPr lang="pl-PL" smtClean="0"/>
              <a:pPr/>
              <a:t>2016-04-16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571472" y="2143116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Bada </a:t>
            </a:r>
            <a:r>
              <a:rPr lang="pl-PL" dirty="0" err="1" smtClean="0"/>
              <a:t>Bada</a:t>
            </a:r>
            <a:r>
              <a:rPr lang="pl-PL" dirty="0" smtClean="0"/>
              <a:t>  </a:t>
            </a:r>
            <a:br>
              <a:rPr lang="pl-PL" dirty="0" smtClean="0"/>
            </a:br>
            <a:r>
              <a:rPr lang="pl-PL" dirty="0" smtClean="0"/>
              <a:t>Program wczesnego wykrywania autyzmu, badanie przesiewowe.</a:t>
            </a:r>
            <a:br>
              <a:rPr lang="pl-PL" dirty="0" smtClean="0"/>
            </a:br>
            <a:r>
              <a:rPr lang="pl-PL" sz="3600" dirty="0" smtClean="0"/>
              <a:t/>
            </a:r>
            <a:br>
              <a:rPr lang="pl-PL" sz="3600" dirty="0" smtClean="0"/>
            </a:br>
            <a:r>
              <a:rPr lang="pl-PL" sz="3100" dirty="0" smtClean="0"/>
              <a:t>Punkt Konsultacyjny Dla Osób Autystycznych i ich Rodzin.</a:t>
            </a:r>
            <a:br>
              <a:rPr lang="pl-PL" sz="3100" dirty="0" smtClean="0"/>
            </a:br>
            <a:r>
              <a:rPr lang="pl-PL" sz="3100" dirty="0" smtClean="0"/>
              <a:t>Skarżysko Kamienna</a:t>
            </a:r>
            <a:br>
              <a:rPr lang="pl-PL" sz="3100" dirty="0" smtClean="0"/>
            </a:br>
            <a:r>
              <a:rPr lang="pl-PL" sz="3100" dirty="0" smtClean="0"/>
              <a:t/>
            </a:r>
            <a:br>
              <a:rPr lang="pl-PL" sz="3100" dirty="0" smtClean="0"/>
            </a:br>
            <a:r>
              <a:rPr lang="pl-PL" sz="3100" dirty="0" smtClean="0"/>
              <a:t>Kwiecień 2016.</a:t>
            </a:r>
            <a:br>
              <a:rPr lang="pl-PL" sz="3100" dirty="0" smtClean="0"/>
            </a:br>
            <a:r>
              <a:rPr lang="pl-PL" sz="3100" dirty="0" smtClean="0"/>
              <a:t>Opracowała: Zofia </a:t>
            </a:r>
            <a:r>
              <a:rPr lang="pl-PL" sz="3100" dirty="0" err="1" smtClean="0"/>
              <a:t>Maciałczyk</a:t>
            </a:r>
            <a:r>
              <a:rPr lang="pl-PL" sz="3100" dirty="0" smtClean="0"/>
              <a:t>, Renata </a:t>
            </a:r>
            <a:r>
              <a:rPr lang="pl-PL" sz="3100" dirty="0" err="1" smtClean="0"/>
              <a:t>Grymuła</a:t>
            </a:r>
            <a:r>
              <a:rPr lang="pl-PL" sz="3100" dirty="0" smtClean="0"/>
              <a:t/>
            </a:r>
            <a:br>
              <a:rPr lang="pl-PL" sz="3100" dirty="0" smtClean="0"/>
            </a:br>
            <a:r>
              <a:rPr lang="pl-PL" sz="3100" dirty="0" smtClean="0"/>
              <a:t>Małgorzata Kowalska</a:t>
            </a:r>
            <a:endParaRPr lang="pl-PL" sz="3100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857224" y="3857628"/>
            <a:ext cx="6915176" cy="1781172"/>
          </a:xfrm>
        </p:spPr>
        <p:txBody>
          <a:bodyPr/>
          <a:lstStyle/>
          <a:p>
            <a:endParaRPr lang="pl-PL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158" y="500042"/>
            <a:ext cx="8329642" cy="5626121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pl-PL" sz="2200" dirty="0" smtClean="0"/>
              <a:t>U dzieci w okresie </a:t>
            </a:r>
            <a:r>
              <a:rPr lang="pl-PL" sz="2200" dirty="0" err="1" smtClean="0"/>
              <a:t>poniemowlęcym</a:t>
            </a:r>
            <a:r>
              <a:rPr lang="pl-PL" sz="2200" dirty="0" smtClean="0"/>
              <a:t>, zazwyczaj na pierwszy plan wysuwają się kłopoty z regulacją zachowania</a:t>
            </a:r>
            <a:r>
              <a:rPr lang="pl-PL" sz="2200" dirty="0" smtClean="0"/>
              <a:t>.</a:t>
            </a:r>
          </a:p>
          <a:p>
            <a:pPr>
              <a:buNone/>
            </a:pPr>
            <a:endParaRPr lang="pl-PL" sz="2200" dirty="0" smtClean="0"/>
          </a:p>
          <a:p>
            <a:r>
              <a:rPr lang="pl-PL" sz="2200" dirty="0" smtClean="0"/>
              <a:t>Często wpadają w złość. </a:t>
            </a:r>
          </a:p>
          <a:p>
            <a:r>
              <a:rPr lang="pl-PL" sz="2200" dirty="0" smtClean="0"/>
              <a:t>Mają kłopot ze zmianą aktywności, a jednocześnie mogą nieustannie wykonywać jakieś ruchy swoim ciałem.</a:t>
            </a:r>
          </a:p>
          <a:p>
            <a:r>
              <a:rPr lang="pl-PL" sz="2200" dirty="0" smtClean="0"/>
              <a:t>Mogą reagować rozdrażnieniem i niepokojem w miejscach, gdzie jest  dużo różnych bodźców, takich jak markety, zatłoczone autobusy i inne środki komunikacji miejskiej.</a:t>
            </a:r>
          </a:p>
          <a:p>
            <a:r>
              <a:rPr lang="pl-PL" sz="2200" dirty="0" smtClean="0"/>
              <a:t>Mogą mieć  potrzebę specyficznej stymulacji: uwielbiają obracać się na karuzeli, kręcą się wokół własnej osi lub wspinają się i biegają więcej niż ich rówieśnicy. </a:t>
            </a:r>
          </a:p>
          <a:p>
            <a:r>
              <a:rPr lang="pl-PL" sz="2200" dirty="0" smtClean="0"/>
              <a:t>Dysfunkcja w SI może dotyczyć również jamy ustnej, niektóre dzieci jedzą tylko jeden lub dwa określone rodzaje pokarmu, np. potrawy mączne, papki, a nie tolerują bardziej zróżnicowanej struktury pokarmu. </a:t>
            </a:r>
          </a:p>
          <a:p>
            <a:endParaRPr lang="pl-PL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158" y="285728"/>
            <a:ext cx="8229600" cy="614366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l-PL" sz="2000" dirty="0" smtClean="0"/>
              <a:t>	</a:t>
            </a:r>
            <a:r>
              <a:rPr lang="pl-PL" sz="2000" dirty="0" smtClean="0"/>
              <a:t>U starszych dzieci można zauważyć, przede wszystkim, trudności w czynnościach: </a:t>
            </a:r>
          </a:p>
          <a:p>
            <a:endParaRPr lang="pl-PL" sz="2000" dirty="0" smtClean="0"/>
          </a:p>
          <a:p>
            <a:r>
              <a:rPr lang="pl-PL" sz="2000" dirty="0" smtClean="0"/>
              <a:t>-samoobsługowych, czyli w ubieraniu się, wiązaniu butów, posługiwaniu się sztućcami,</a:t>
            </a:r>
          </a:p>
          <a:p>
            <a:r>
              <a:rPr lang="pl-PL" sz="2000" dirty="0" smtClean="0"/>
              <a:t>-problemy z pisaniem i rysowaniem, </a:t>
            </a:r>
          </a:p>
          <a:p>
            <a:r>
              <a:rPr lang="pl-PL" sz="2000" dirty="0" smtClean="0"/>
              <a:t>-szybkie męczenie się, szczególnie przy wykonywaniu precyzyjnych zadań, </a:t>
            </a:r>
          </a:p>
          <a:p>
            <a:r>
              <a:rPr lang="pl-PL" sz="2000" dirty="0" smtClean="0"/>
              <a:t>-długim siedzeniu w ławce.</a:t>
            </a:r>
            <a:br>
              <a:rPr lang="pl-PL" sz="2000" dirty="0" smtClean="0"/>
            </a:br>
            <a:r>
              <a:rPr lang="pl-PL" sz="2000" dirty="0" smtClean="0"/>
              <a:t> </a:t>
            </a:r>
            <a:br>
              <a:rPr lang="pl-PL" sz="2000" dirty="0" smtClean="0"/>
            </a:br>
            <a:r>
              <a:rPr lang="pl-PL" sz="2000" dirty="0" smtClean="0"/>
              <a:t>Kiedy pojawiają się złożone gry i zabawy, dzieci z dysfunkcjami SI unikają ich ze względu na to, że nie rozumieją ich zasad, mają kłopoty z planowaniem złożonych czynności. </a:t>
            </a:r>
          </a:p>
          <a:p>
            <a:pPr>
              <a:buNone/>
            </a:pPr>
            <a:endParaRPr lang="pl-PL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0" y="0"/>
            <a:ext cx="9144000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l-PL" sz="1400" dirty="0" smtClean="0"/>
          </a:p>
          <a:p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/>
            </a:r>
            <a:br>
              <a:rPr lang="pl-PL" dirty="0" smtClean="0"/>
            </a:br>
            <a:endParaRPr lang="pl-PL" dirty="0" smtClean="0"/>
          </a:p>
        </p:txBody>
      </p:sp>
      <p:sp>
        <p:nvSpPr>
          <p:cNvPr id="3" name="Prostokąt 2"/>
          <p:cNvSpPr/>
          <p:nvPr/>
        </p:nvSpPr>
        <p:spPr>
          <a:xfrm>
            <a:off x="0" y="671691"/>
            <a:ext cx="9144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/>
          </a:p>
        </p:txBody>
      </p:sp>
      <p:sp>
        <p:nvSpPr>
          <p:cNvPr id="5" name="Prostokąt 4"/>
          <p:cNvSpPr/>
          <p:nvPr/>
        </p:nvSpPr>
        <p:spPr>
          <a:xfrm>
            <a:off x="0" y="1357298"/>
            <a:ext cx="9144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/>
            </a:r>
            <a:br>
              <a:rPr lang="pl-PL" dirty="0" smtClean="0"/>
            </a:br>
            <a:endParaRPr lang="pl-PL" dirty="0"/>
          </a:p>
        </p:txBody>
      </p:sp>
      <p:sp>
        <p:nvSpPr>
          <p:cNvPr id="7" name="Prostokąt 6"/>
          <p:cNvSpPr/>
          <p:nvPr/>
        </p:nvSpPr>
        <p:spPr>
          <a:xfrm>
            <a:off x="214282" y="285728"/>
            <a:ext cx="8643998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000" dirty="0" smtClean="0"/>
              <a:t>Dzieciom z zaburzeniami integracji sensorycznej często trudno przystosować się do nowych sytuacji. Bywa również tak, że część z nich ma kłopoty z koncentracją, jest nadruchliwa i sprawia wiele kłopotów w domu i szkole. Niektóre, ze względu na nieprawidłowy rozwój ruchowy oczu, mogą mieć problemy w nauce czytania, przepisywaniu z tablicy. Dzieci te gubią linię, w której czytały, przepisywane literki lub wyrazy. Konsekwencją tego są objawy dysleksji lub dysgrafii.</a:t>
            </a:r>
            <a:br>
              <a:rPr lang="pl-PL" sz="2000" dirty="0" smtClean="0"/>
            </a:br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sz="2000" dirty="0" smtClean="0"/>
              <a:t>Skutkiem psychologicznym zaburzeń integracji sensorycznej jest wycofywanie się, agresja, frustracja, mała odporność na ponoszone porażki, a w rezultacie bardzo niskie poczucie własnej </a:t>
            </a:r>
            <a:r>
              <a:rPr lang="pl-PL" sz="2000" dirty="0" smtClean="0"/>
              <a:t>wartości.</a:t>
            </a:r>
            <a:endParaRPr lang="pl-PL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642910" y="285728"/>
            <a:ext cx="800105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000" dirty="0" smtClean="0"/>
              <a:t>. </a:t>
            </a:r>
            <a:endParaRPr lang="pl-PL" sz="2000" dirty="0" smtClean="0"/>
          </a:p>
        </p:txBody>
      </p:sp>
      <p:sp>
        <p:nvSpPr>
          <p:cNvPr id="3" name="Prostokąt 2"/>
          <p:cNvSpPr/>
          <p:nvPr/>
        </p:nvSpPr>
        <p:spPr>
          <a:xfrm>
            <a:off x="0" y="0"/>
            <a:ext cx="9144000" cy="4462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b="1" dirty="0" smtClean="0"/>
              <a:t>Gdzie i jakiej pomocy szukać</a:t>
            </a:r>
            <a:r>
              <a:rPr lang="pl-PL" sz="2800" b="1" dirty="0" smtClean="0"/>
              <a:t>?</a:t>
            </a:r>
          </a:p>
          <a:p>
            <a:endParaRPr lang="pl-PL" sz="2000" b="1" dirty="0" smtClean="0"/>
          </a:p>
          <a:p>
            <a:r>
              <a:rPr lang="pl-PL" sz="2400" dirty="0" smtClean="0"/>
              <a:t>Uważni rodzice szybko zauważą, że z ich dzieckiem dzieje się coś dziwnego, że zachowuje się inaczej niż rówieśnicy. Jeśli rozpoznają u dziecka, kilka z wymienionych objawów, powinni się zgłosić do gabinetu integracji sensorycznej. Terapeuta, na podstawie wywiadu z rodzicami, obserwacji i badania dziecka, zdiagnozuje czy procesy integracji sensorycznej są zaburzone i w jakich obszarach one występują. Dzięki temu, będzie mógł ustalić dla dziecka indywidualny program terapii.</a:t>
            </a:r>
          </a:p>
          <a:p>
            <a:pPr algn="r"/>
            <a:endParaRPr lang="pl-PL" sz="2400" dirty="0" smtClean="0"/>
          </a:p>
          <a:p>
            <a:pPr algn="r"/>
            <a:endParaRPr lang="pl-PL" sz="2000" dirty="0" smtClean="0"/>
          </a:p>
          <a:p>
            <a:pPr algn="r"/>
            <a:r>
              <a:rPr lang="pl-PL" sz="2400" dirty="0" smtClean="0"/>
              <a:t>Dziękujemy.</a:t>
            </a:r>
            <a:endParaRPr lang="pl-PL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pl-PL" sz="1800" b="1" dirty="0" smtClean="0"/>
              <a:t>Cele stosowania Bada </a:t>
            </a:r>
            <a:r>
              <a:rPr lang="pl-PL" sz="1800" b="1" dirty="0" err="1" smtClean="0"/>
              <a:t>Bada</a:t>
            </a:r>
            <a:r>
              <a:rPr lang="pl-PL" sz="1800" b="1" dirty="0" smtClean="0"/>
              <a:t>, jakie działania obejmuje Program</a:t>
            </a:r>
            <a:r>
              <a:rPr lang="pl-PL" sz="2000" b="1" dirty="0" smtClean="0"/>
              <a:t>.</a:t>
            </a:r>
            <a:endParaRPr lang="pl-PL" sz="20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1800" dirty="0" smtClean="0"/>
              <a:t>Zmniejszenie stopnia niepełnosprawności  spowodowanego zaburzeniami autystycznymi  poprzez szybką interwencję we wczesnym  stadium zaburzeń</a:t>
            </a:r>
          </a:p>
          <a:p>
            <a:r>
              <a:rPr lang="pl-PL" sz="1800" dirty="0" smtClean="0"/>
              <a:t>Wprowadzenie i rozpropagowanie właściwych procedur , standardów oraz narzędzi pozwalających na prowadzenie monitorowania rozwoju dziecka.</a:t>
            </a:r>
          </a:p>
          <a:p>
            <a:r>
              <a:rPr lang="pl-PL" sz="1800" dirty="0" smtClean="0"/>
              <a:t>Działania: charakter kliniczny na terenie całej Polski, jako badanie przesiewowe</a:t>
            </a:r>
          </a:p>
          <a:p>
            <a:r>
              <a:rPr lang="pl-PL" sz="1800" dirty="0" smtClean="0"/>
              <a:t>Zwiększenie wśród partnerów </a:t>
            </a:r>
            <a:r>
              <a:rPr lang="pl-PL" sz="1800" dirty="0" err="1" smtClean="0"/>
              <a:t>Synapsis</a:t>
            </a:r>
            <a:r>
              <a:rPr lang="pl-PL" sz="1800" dirty="0" smtClean="0"/>
              <a:t> wiedzy nt. autyzmu</a:t>
            </a:r>
          </a:p>
          <a:p>
            <a:r>
              <a:rPr lang="pl-PL" sz="1800" dirty="0" smtClean="0"/>
              <a:t>Szkolenia, edukacja rodzin</a:t>
            </a:r>
          </a:p>
          <a:p>
            <a:r>
              <a:rPr lang="pl-PL" sz="1800" dirty="0" smtClean="0"/>
              <a:t>Skierowane do profesjonalistów, rodziców, celem wczesnej interwencji, wypracowania modelowego rozwiązania</a:t>
            </a:r>
          </a:p>
          <a:p>
            <a:r>
              <a:rPr lang="pl-PL" sz="1800" dirty="0" smtClean="0"/>
              <a:t>Szacuje się, że w 2015 roku w Polsce na 400 000  urodzonych dzieci, ok. 15 000 było w grupie ryzyka, natomiast 1 500 otrzyma diagnozę autyzmu. Niestety  zbyt późno, stąd  konieczność podejmowania działań ukierunkowanych na jak najwcześniejsze  wykrywanie tych zaburzeń rozwojowych oraz ich profilaktykę, aby w jak największym stopniu ograniczyć ich skutki społeczne.</a:t>
            </a:r>
          </a:p>
          <a:p>
            <a:endParaRPr lang="pl-PL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1800" b="1" dirty="0" smtClean="0"/>
              <a:t>Grupy ryzyka , szkolenia specjalistów</a:t>
            </a:r>
            <a:r>
              <a:rPr lang="pl-PL" sz="1800" dirty="0" smtClean="0"/>
              <a:t/>
            </a:r>
            <a:br>
              <a:rPr lang="pl-PL" sz="1800" dirty="0" smtClean="0"/>
            </a:br>
            <a:endParaRPr lang="pl-PL" sz="1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1800" dirty="0" smtClean="0"/>
              <a:t>Dzieci mające bliskich krewnych z rozpoznaniem autyzmu dziecięcego -25%  OZA</a:t>
            </a:r>
          </a:p>
          <a:p>
            <a:r>
              <a:rPr lang="pl-PL" sz="1800" dirty="0" smtClean="0"/>
              <a:t>Dzieci z opóźnieniem rozwoju sensomotorycznego -30% OZA</a:t>
            </a:r>
          </a:p>
          <a:p>
            <a:r>
              <a:rPr lang="pl-PL" sz="1800" dirty="0" smtClean="0"/>
              <a:t>Dzieci z obciążonym wywiadem z okresu płodowego i okołoporodowego</a:t>
            </a:r>
          </a:p>
          <a:p>
            <a:r>
              <a:rPr lang="pl-PL" sz="1800" dirty="0" err="1" smtClean="0"/>
              <a:t>Wcześniaki</a:t>
            </a:r>
            <a:r>
              <a:rPr lang="pl-PL" sz="1800" dirty="0" smtClean="0"/>
              <a:t>, zwłaszcza poniżej 1500 g wagi urodzeniowej</a:t>
            </a:r>
          </a:p>
          <a:p>
            <a:r>
              <a:rPr lang="pl-PL" sz="1800" dirty="0" smtClean="0"/>
              <a:t>Obciążenia genetyczne, </a:t>
            </a:r>
          </a:p>
          <a:p>
            <a:r>
              <a:rPr lang="pl-PL" sz="1800" dirty="0" smtClean="0"/>
              <a:t>W 2015 r. przeszkolono 1400 specjalistów, w tym  nas pracowników  Punktu Konsultacyjnego dla Osób Autystycznych i Ich Rodzin  w Skarżysku Kam.  działaniami  Programu</a:t>
            </a:r>
          </a:p>
          <a:p>
            <a:endParaRPr lang="pl-PL" sz="1800" dirty="0" smtClean="0"/>
          </a:p>
          <a:p>
            <a:pPr>
              <a:buNone/>
            </a:pPr>
            <a:endParaRPr lang="pl-PL" sz="1800" dirty="0" smtClean="0"/>
          </a:p>
          <a:p>
            <a:endParaRPr lang="pl-PL" sz="1800" dirty="0" smtClean="0"/>
          </a:p>
          <a:p>
            <a:pPr>
              <a:buNone/>
            </a:pPr>
            <a:r>
              <a:rPr lang="pl-PL" sz="1800" dirty="0" smtClean="0"/>
              <a:t> </a:t>
            </a:r>
            <a:endParaRPr lang="pl-PL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1800" b="1" dirty="0" smtClean="0"/>
              <a:t>Wskaźniki  Autyzmu</a:t>
            </a:r>
            <a:endParaRPr lang="pl-PL" sz="18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983179"/>
          </a:xfrm>
        </p:spPr>
        <p:txBody>
          <a:bodyPr>
            <a:noAutofit/>
          </a:bodyPr>
          <a:lstStyle/>
          <a:p>
            <a:r>
              <a:rPr lang="pl-PL" sz="2000" dirty="0" smtClean="0"/>
              <a:t>Opóźniony  kontakt wzrokowy</a:t>
            </a:r>
          </a:p>
          <a:p>
            <a:r>
              <a:rPr lang="pl-PL" sz="2000" dirty="0" smtClean="0"/>
              <a:t>Brak odróżnienia swoich od obcych  4-9 mc ż</a:t>
            </a:r>
          </a:p>
          <a:p>
            <a:r>
              <a:rPr lang="pl-PL" sz="2000" dirty="0" smtClean="0"/>
              <a:t>Brak wyciągania rąk do osoby 6 mc ż</a:t>
            </a:r>
          </a:p>
          <a:p>
            <a:r>
              <a:rPr lang="pl-PL" sz="2000" dirty="0" smtClean="0"/>
              <a:t>Brak zabawy </a:t>
            </a:r>
            <a:r>
              <a:rPr lang="pl-PL" sz="2000" dirty="0" err="1" smtClean="0"/>
              <a:t>akuku</a:t>
            </a:r>
            <a:r>
              <a:rPr lang="pl-PL" sz="2000" dirty="0" smtClean="0"/>
              <a:t>,  poszukiwanie osoby , aktywny udział w zabawie 7-8 </a:t>
            </a:r>
            <a:r>
              <a:rPr lang="pl-PL" sz="2000" dirty="0" err="1" smtClean="0"/>
              <a:t>mcż</a:t>
            </a:r>
            <a:endParaRPr lang="pl-PL" sz="2000" dirty="0" smtClean="0"/>
          </a:p>
          <a:p>
            <a:r>
              <a:rPr lang="pl-PL" sz="2000" dirty="0" smtClean="0"/>
              <a:t>Brak wskazywania 9-15 </a:t>
            </a:r>
            <a:r>
              <a:rPr lang="pl-PL" sz="2000" dirty="0" err="1" smtClean="0"/>
              <a:t>mcż</a:t>
            </a:r>
            <a:r>
              <a:rPr lang="pl-PL" sz="2000" dirty="0" smtClean="0"/>
              <a:t>, z poparciem werbalnym np. krzyk</a:t>
            </a:r>
          </a:p>
          <a:p>
            <a:r>
              <a:rPr lang="pl-PL" sz="2000" dirty="0" smtClean="0"/>
              <a:t>Brak naśladowania kosi, </a:t>
            </a:r>
            <a:r>
              <a:rPr lang="pl-PL" sz="2000" dirty="0" err="1" smtClean="0"/>
              <a:t>kosi</a:t>
            </a:r>
            <a:r>
              <a:rPr lang="pl-PL" sz="2000" dirty="0" smtClean="0"/>
              <a:t> łapki, pa, </a:t>
            </a:r>
            <a:r>
              <a:rPr lang="pl-PL" sz="2000" dirty="0" err="1" smtClean="0"/>
              <a:t>pa</a:t>
            </a:r>
            <a:r>
              <a:rPr lang="pl-PL" sz="2000" dirty="0" smtClean="0"/>
              <a:t> itp. 12-18 mc ż </a:t>
            </a:r>
          </a:p>
          <a:p>
            <a:r>
              <a:rPr lang="pl-PL" sz="2000" dirty="0" smtClean="0"/>
              <a:t>Brak naśladowania sekwencji  kilku ruchów  dorosłego 17-20 </a:t>
            </a:r>
            <a:r>
              <a:rPr lang="pl-PL" sz="2000" dirty="0" err="1" smtClean="0"/>
              <a:t>mcż</a:t>
            </a:r>
            <a:endParaRPr lang="pl-PL" sz="2000" dirty="0" smtClean="0"/>
          </a:p>
          <a:p>
            <a:r>
              <a:rPr lang="pl-PL" sz="2000" dirty="0" smtClean="0"/>
              <a:t>Brak reakcji na imię do 12 </a:t>
            </a:r>
            <a:r>
              <a:rPr lang="pl-PL" sz="2000" dirty="0" err="1" smtClean="0"/>
              <a:t>mż</a:t>
            </a:r>
            <a:endParaRPr lang="pl-PL" sz="2000" dirty="0" smtClean="0"/>
          </a:p>
          <a:p>
            <a:r>
              <a:rPr lang="pl-PL" sz="2000" dirty="0" smtClean="0"/>
              <a:t>Brak zabawy na niby 12-18 </a:t>
            </a:r>
            <a:r>
              <a:rPr lang="pl-PL" sz="2000" dirty="0" err="1" smtClean="0"/>
              <a:t>mż</a:t>
            </a:r>
            <a:endParaRPr lang="pl-PL" sz="2000" dirty="0" smtClean="0"/>
          </a:p>
          <a:p>
            <a:r>
              <a:rPr lang="pl-PL" sz="2000" dirty="0" smtClean="0"/>
              <a:t>Brak wspólnego pola uwagi</a:t>
            </a:r>
          </a:p>
          <a:p>
            <a:r>
              <a:rPr lang="pl-PL" sz="2000" dirty="0" smtClean="0"/>
              <a:t>Brak </a:t>
            </a:r>
            <a:r>
              <a:rPr lang="pl-PL" sz="2000" dirty="0" err="1" smtClean="0"/>
              <a:t>pre</a:t>
            </a:r>
            <a:r>
              <a:rPr lang="pl-PL" sz="2000" dirty="0" smtClean="0"/>
              <a:t>, </a:t>
            </a:r>
            <a:r>
              <a:rPr lang="pl-PL" sz="2000" dirty="0" err="1" smtClean="0"/>
              <a:t>info</a:t>
            </a:r>
            <a:r>
              <a:rPr lang="pl-PL" sz="2000" dirty="0" smtClean="0"/>
              <a:t> ,  </a:t>
            </a:r>
            <a:r>
              <a:rPr lang="pl-PL" sz="2000" dirty="0" err="1" smtClean="0"/>
              <a:t>wskazywań</a:t>
            </a:r>
            <a:r>
              <a:rPr lang="pl-PL" sz="2000" dirty="0" smtClean="0"/>
              <a:t>  żądających </a:t>
            </a:r>
          </a:p>
          <a:p>
            <a:r>
              <a:rPr lang="pl-PL" sz="2000" dirty="0" smtClean="0"/>
              <a:t>Wycofanie się mowy, wokalizacja</a:t>
            </a:r>
          </a:p>
          <a:p>
            <a:r>
              <a:rPr lang="pl-PL" sz="2000" dirty="0" smtClean="0"/>
              <a:t>Wycofanie się z relacji z inną osobą 12-24 mc. ż. </a:t>
            </a:r>
          </a:p>
          <a:p>
            <a:r>
              <a:rPr lang="pl-PL" sz="2000" dirty="0" smtClean="0"/>
              <a:t>Po obserwacji, zapisach 2, 3 tyg. już interwencja do specjalisty </a:t>
            </a:r>
          </a:p>
          <a:p>
            <a:endParaRPr lang="pl-PL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b="1" dirty="0" smtClean="0"/>
              <a:t>Najważniejsze informacje </a:t>
            </a:r>
            <a:r>
              <a:rPr lang="pl-PL" sz="2000" b="1" dirty="0" err="1" smtClean="0"/>
              <a:t>M-CHAT-R</a:t>
            </a:r>
            <a:r>
              <a:rPr lang="pl-PL" sz="2000" b="1" dirty="0" smtClean="0"/>
              <a:t>/F</a:t>
            </a:r>
            <a:r>
              <a:rPr lang="pl-PL" sz="2000" dirty="0" smtClean="0"/>
              <a:t/>
            </a:r>
            <a:br>
              <a:rPr lang="pl-PL" sz="2000" dirty="0" smtClean="0"/>
            </a:br>
            <a:endParaRPr lang="pl-PL" sz="20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197493"/>
          </a:xfrm>
        </p:spPr>
        <p:txBody>
          <a:bodyPr>
            <a:noAutofit/>
          </a:bodyPr>
          <a:lstStyle/>
          <a:p>
            <a:r>
              <a:rPr lang="pl-PL" sz="2000" dirty="0" smtClean="0"/>
              <a:t>Służy do oceny ryzyka zaburzeń ze spektrum autyzmu</a:t>
            </a:r>
          </a:p>
          <a:p>
            <a:r>
              <a:rPr lang="pl-PL" sz="2000" dirty="0" smtClean="0"/>
              <a:t>Stosowany dla dzieci w wieku 16-30 mc ż</a:t>
            </a:r>
          </a:p>
          <a:p>
            <a:r>
              <a:rPr lang="pl-PL" sz="2000" dirty="0" smtClean="0"/>
              <a:t>Wypełniony przez rodzica, terapeutę, lekarza</a:t>
            </a:r>
          </a:p>
          <a:p>
            <a:r>
              <a:rPr lang="pl-PL" sz="2000" dirty="0" smtClean="0"/>
              <a:t>Zawiera 20 pytań, na które rodzic odpowiada TAK/ NIE</a:t>
            </a:r>
          </a:p>
          <a:p>
            <a:r>
              <a:rPr lang="pl-PL" sz="2000" dirty="0" smtClean="0"/>
              <a:t>Ocena: niskie ryzyko, średnie, wysokie w zależności </a:t>
            </a:r>
          </a:p>
          <a:p>
            <a:r>
              <a:rPr lang="pl-PL" sz="2000" dirty="0" smtClean="0"/>
              <a:t>Narzędzie badawcze , przesiewowe, może być używane przez:  autorów, przeszkolonych przez  posiadaczy praw autorskich.</a:t>
            </a:r>
          </a:p>
          <a:p>
            <a:r>
              <a:rPr lang="pl-PL" sz="2000" dirty="0" smtClean="0"/>
              <a:t>Obliczanie wyników, przekazanie informacji rodzicom dziecka.</a:t>
            </a:r>
          </a:p>
          <a:p>
            <a:pPr>
              <a:buNone/>
            </a:pPr>
            <a:r>
              <a:rPr lang="pl-PL" sz="2000" dirty="0" smtClean="0"/>
              <a:t>	W kierunku diagnozy: </a:t>
            </a:r>
          </a:p>
          <a:p>
            <a:r>
              <a:rPr lang="pl-PL" sz="2000" dirty="0" smtClean="0"/>
              <a:t> wsparcie  rodziców, pokierowanie do specjalisty. </a:t>
            </a:r>
          </a:p>
          <a:p>
            <a:r>
              <a:rPr lang="pl-PL" sz="2000" dirty="0" smtClean="0"/>
              <a:t>  warto wykonać badania diagnostyczne wskazane przez lekarza dotyczące alergii, nietolerancji pokarmowych( mleko, gluten, cukier inne), pasożytów,  </a:t>
            </a:r>
            <a:r>
              <a:rPr lang="pl-PL" sz="2000" dirty="0" err="1" smtClean="0"/>
              <a:t>lambli</a:t>
            </a:r>
            <a:r>
              <a:rPr lang="pl-PL" sz="2000" dirty="0" smtClean="0"/>
              <a:t>, candidy…</a:t>
            </a:r>
          </a:p>
          <a:p>
            <a:r>
              <a:rPr lang="pl-PL" sz="2000" dirty="0" smtClean="0"/>
              <a:t>WWRD, </a:t>
            </a:r>
            <a:r>
              <a:rPr lang="pl-PL" sz="2000" dirty="0" err="1" smtClean="0"/>
              <a:t>SUO,SI</a:t>
            </a:r>
            <a:r>
              <a:rPr lang="pl-PL" sz="2000" dirty="0" smtClean="0"/>
              <a:t>,…</a:t>
            </a:r>
          </a:p>
          <a:p>
            <a:r>
              <a:rPr lang="pl-PL" sz="2000" dirty="0" smtClean="0"/>
              <a:t>Praca w domu , przedszkolu, szkole.</a:t>
            </a:r>
          </a:p>
          <a:p>
            <a:endParaRPr lang="pl-PL" sz="2000" dirty="0" smtClean="0"/>
          </a:p>
          <a:p>
            <a:endParaRPr lang="pl-PL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Co dalej?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Nie lekceważyć zaleceń !</a:t>
            </a:r>
          </a:p>
          <a:p>
            <a:r>
              <a:rPr lang="pl-PL" dirty="0" smtClean="0"/>
              <a:t>Obserwować, pracować, podążać za dzieckiem</a:t>
            </a:r>
          </a:p>
          <a:p>
            <a:r>
              <a:rPr lang="pl-PL" dirty="0" smtClean="0"/>
              <a:t>Pamiętajmy : „ to samo przejdzie” nie akceptujmy . Poszukujmy pomocy.</a:t>
            </a:r>
          </a:p>
          <a:p>
            <a:r>
              <a:rPr lang="pl-PL" dirty="0" smtClean="0"/>
              <a:t>Specjaliści, profesjonaliści, lekarze.</a:t>
            </a:r>
          </a:p>
          <a:p>
            <a:r>
              <a:rPr lang="pl-PL" dirty="0" smtClean="0"/>
              <a:t>Inne badania diagnostyczne…</a:t>
            </a:r>
          </a:p>
          <a:p>
            <a:r>
              <a:rPr lang="pl-PL" dirty="0" smtClean="0"/>
              <a:t>Ponowna obserwacja diagnostyczna.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ZABURZENIA SENSORYCZNE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85720" y="1214422"/>
            <a:ext cx="8715436" cy="4911741"/>
          </a:xfrm>
        </p:spPr>
        <p:txBody>
          <a:bodyPr>
            <a:noAutofit/>
          </a:bodyPr>
          <a:lstStyle/>
          <a:p>
            <a:r>
              <a:rPr lang="pl-PL" sz="2000" dirty="0" smtClean="0"/>
              <a:t>Już w trakcie życia płodowego kształtują się nasze zmysły. Do podstawowych należą: zmysł dotyku, zmysł przedsionkowy, odpowiedzialny za ruch ciała w przestrzeni oraz </a:t>
            </a:r>
            <a:r>
              <a:rPr lang="pl-PL" sz="2000" dirty="0" err="1" smtClean="0"/>
              <a:t>proprioceptywny</a:t>
            </a:r>
            <a:r>
              <a:rPr lang="pl-PL" sz="2000" dirty="0" smtClean="0"/>
              <a:t>, czyli dający nam świadomość własnego ciała. W trakcie rozwoju mózgu uczą się one współdziałać ze sobą i pozostałymi zmysłami. Ich prawidłowe wzajemne oddziaływanie jest niezbędne do właściwej interpretacji bodźców napływających z zewnątrz i co za tym idzie prawidłowej reakcji. </a:t>
            </a:r>
            <a:br>
              <a:rPr lang="pl-PL" sz="2000" dirty="0" smtClean="0"/>
            </a:br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sz="2000" dirty="0" smtClean="0"/>
              <a:t>U dziecka z dysfunkcją integracji sensorycznej, zmysły współpracują ze sobą w sposób zaburzony, odbierają bodźce zbyt słabo lub zbyt silnie, a układ nerwowy nie potrafi skoordynować ich działania harmonijnie. Można by to porównać do orkiestry, w której brakuje dyrygenta. Nic dziwnego, że taka orkiestra nie potrafi grać harmonijnie</a:t>
            </a:r>
            <a:r>
              <a:rPr lang="pl-PL" sz="2400" dirty="0" smtClean="0"/>
              <a:t>.</a:t>
            </a:r>
          </a:p>
          <a:p>
            <a:endParaRPr lang="pl-PL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158" y="1214422"/>
            <a:ext cx="8229600" cy="4525963"/>
          </a:xfrm>
        </p:spPr>
        <p:txBody>
          <a:bodyPr>
            <a:noAutofit/>
          </a:bodyPr>
          <a:lstStyle/>
          <a:p>
            <a:pPr>
              <a:buNone/>
            </a:pPr>
            <a:endParaRPr lang="pl-PL" sz="2400" dirty="0" smtClean="0"/>
          </a:p>
          <a:p>
            <a:r>
              <a:rPr lang="pl-PL" sz="2000" b="1" dirty="0" smtClean="0"/>
              <a:t>W rezultacie dziecko może reagować:</a:t>
            </a:r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sz="2000" dirty="0" smtClean="0"/>
              <a:t>1.    Nadmierną wrażliwością na bodźce dotykowe, wzrokowe, słuchowe oraz ruch.</a:t>
            </a:r>
            <a:br>
              <a:rPr lang="pl-PL" sz="2000" dirty="0" smtClean="0"/>
            </a:br>
            <a:r>
              <a:rPr lang="pl-PL" sz="2000" dirty="0" smtClean="0"/>
              <a:t>2.    Zbyt małą wrażliwością na stymulację.</a:t>
            </a:r>
            <a:br>
              <a:rPr lang="pl-PL" sz="2000" dirty="0" smtClean="0"/>
            </a:br>
            <a:r>
              <a:rPr lang="pl-PL" sz="2000" dirty="0" smtClean="0"/>
              <a:t>3.    Nadmierną ruchliwością lub też niskim poziomem aktywności ruchowej.</a:t>
            </a:r>
            <a:br>
              <a:rPr lang="pl-PL" sz="2000" dirty="0" smtClean="0"/>
            </a:br>
            <a:r>
              <a:rPr lang="pl-PL" sz="2000" dirty="0" smtClean="0"/>
              <a:t>4.    Trudnościami w koordynacji wzrokowo-ruchowej.</a:t>
            </a:r>
            <a:br>
              <a:rPr lang="pl-PL" sz="2000" dirty="0" smtClean="0"/>
            </a:br>
            <a:r>
              <a:rPr lang="pl-PL" sz="2000" dirty="0" smtClean="0"/>
              <a:t>5.    Problemami z utrzymaniem równowagi.</a:t>
            </a:r>
            <a:br>
              <a:rPr lang="pl-PL" sz="2000" dirty="0" smtClean="0"/>
            </a:br>
            <a:r>
              <a:rPr lang="pl-PL" sz="2000" dirty="0" smtClean="0"/>
              <a:t>6.    Słabą koncentracją uwagi, impulsywnością.</a:t>
            </a:r>
            <a:br>
              <a:rPr lang="pl-PL" sz="2000" dirty="0" smtClean="0"/>
            </a:br>
            <a:r>
              <a:rPr lang="pl-PL" sz="2000" dirty="0" smtClean="0"/>
              <a:t>7.    Kłopotami z planowaniem ruchu.</a:t>
            </a:r>
            <a:br>
              <a:rPr lang="pl-PL" sz="2000" dirty="0" smtClean="0"/>
            </a:br>
            <a:r>
              <a:rPr lang="pl-PL" sz="2000" dirty="0" smtClean="0"/>
              <a:t>8.    Opóźnieniem rozwoju mowy. </a:t>
            </a:r>
          </a:p>
          <a:p>
            <a:endParaRPr lang="pl-PL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zawartości 3"/>
          <p:cNvSpPr>
            <a:spLocks noGrp="1"/>
          </p:cNvSpPr>
          <p:nvPr>
            <p:ph idx="1"/>
          </p:nvPr>
        </p:nvSpPr>
        <p:spPr>
          <a:xfrm>
            <a:off x="214282" y="0"/>
            <a:ext cx="8686800" cy="5257799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spcBef>
                <a:spcPts val="0"/>
              </a:spcBef>
            </a:pPr>
            <a:endParaRPr lang="pl-PL" sz="2400" dirty="0" smtClean="0"/>
          </a:p>
          <a:p>
            <a:pPr marL="0" indent="0">
              <a:lnSpc>
                <a:spcPct val="150000"/>
              </a:lnSpc>
              <a:spcBef>
                <a:spcPts val="0"/>
              </a:spcBef>
            </a:pPr>
            <a:r>
              <a:rPr lang="pl-PL" sz="2400" b="1" dirty="0" smtClean="0"/>
              <a:t>Jak rozpoznać objawy?</a:t>
            </a:r>
            <a:endParaRPr lang="pl-PL" sz="2400" dirty="0" smtClean="0"/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pl-PL" sz="2000" dirty="0" smtClean="0"/>
              <a:t>Już w okresie niemowlęcym można zauważyć pierwsze objawy zaburzeń integracji sensorycznej. Uwagę rodziców powinno zwrócić: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</a:pPr>
            <a:r>
              <a:rPr lang="pl-PL" sz="2000" dirty="0" smtClean="0"/>
              <a:t> Jeśli dziecko w momencie podnoszenia lub obracania płacze napina ciało. 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</a:pPr>
            <a:r>
              <a:rPr lang="pl-PL" sz="2000" dirty="0" smtClean="0"/>
              <a:t>Wygina się i jest niespokojne.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</a:pPr>
            <a:r>
              <a:rPr lang="pl-PL" sz="2000" dirty="0" smtClean="0"/>
              <a:t>Nie toleruje przytulania, nie lubi delikatnego dotyku jak np. głaskania.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</a:pPr>
            <a:r>
              <a:rPr lang="pl-PL" sz="2000" dirty="0" smtClean="0"/>
              <a:t>Jest zbyt wrażliwe na dźwięki i światło.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</a:pPr>
            <a:r>
              <a:rPr lang="pl-PL" sz="2000" dirty="0" smtClean="0"/>
              <a:t>Częściej niż inne dzieci w jego wieku płacze i jest drażliwe.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</a:pPr>
            <a:r>
              <a:rPr lang="pl-PL" sz="2000" dirty="0" smtClean="0"/>
              <a:t>Często budzi się w nocy, ma niespokojny sen.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endParaRPr lang="pl-PL" sz="2400" dirty="0" smtClean="0"/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pl-PL" sz="2400" dirty="0" smtClean="0"/>
              <a:t> </a:t>
            </a:r>
            <a:br>
              <a:rPr lang="pl-PL" sz="2400" dirty="0" smtClean="0"/>
            </a:br>
            <a:r>
              <a:rPr lang="pl-PL" sz="2400" dirty="0" smtClean="0"/>
              <a:t/>
            </a:r>
            <a:br>
              <a:rPr lang="pl-PL" sz="2400" dirty="0" smtClean="0"/>
            </a:br>
            <a:r>
              <a:rPr lang="pl-PL" sz="2400" dirty="0" smtClean="0"/>
              <a:t/>
            </a:r>
            <a:br>
              <a:rPr lang="pl-PL" sz="2400" dirty="0" smtClean="0"/>
            </a:br>
            <a:endParaRPr lang="pl-PL" sz="2400" dirty="0" smtClean="0"/>
          </a:p>
          <a:p>
            <a:pPr marL="0" indent="0">
              <a:lnSpc>
                <a:spcPct val="150000"/>
              </a:lnSpc>
              <a:spcBef>
                <a:spcPts val="0"/>
              </a:spcBef>
            </a:pPr>
            <a:endParaRPr lang="pl-PL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329</TotalTime>
  <Words>903</Words>
  <PresentationFormat>Pokaz na ekranie (4:3)</PresentationFormat>
  <Paragraphs>113</Paragraphs>
  <Slides>14</Slides>
  <Notes>1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14</vt:i4>
      </vt:variant>
    </vt:vector>
  </HeadingPairs>
  <TitlesOfParts>
    <vt:vector size="15" baseType="lpstr">
      <vt:lpstr>Motyw pakietu Office</vt:lpstr>
      <vt:lpstr>Bada Bada   Program wczesnego wykrywania autyzmu, badanie przesiewowe.  Punkt Konsultacyjny Dla Osób Autystycznych i ich Rodzin. Skarżysko Kamienna  Kwiecień 2016. Opracowała: Zofia Maciałczyk, Renata Grymuła Małgorzata Kowalska</vt:lpstr>
      <vt:lpstr>Cele stosowania Bada Bada, jakie działania obejmuje Program.</vt:lpstr>
      <vt:lpstr>Grupy ryzyka , szkolenia specjalistów </vt:lpstr>
      <vt:lpstr>Wskaźniki  Autyzmu</vt:lpstr>
      <vt:lpstr>Najważniejsze informacje M-CHAT-R/F </vt:lpstr>
      <vt:lpstr>Co dalej?</vt:lpstr>
      <vt:lpstr>ZABURZENIA SENSORYCZNE</vt:lpstr>
      <vt:lpstr>Slajd 8</vt:lpstr>
      <vt:lpstr>Slajd 9</vt:lpstr>
      <vt:lpstr>Slajd 10</vt:lpstr>
      <vt:lpstr>Slajd 11</vt:lpstr>
      <vt:lpstr>Slajd 12</vt:lpstr>
      <vt:lpstr>Slajd 13</vt:lpstr>
      <vt:lpstr>Slajd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Bada Bada   Program wczesnego wykrywania autyzmu  Punkt Konsultacyjny Dla Osób Autystycznych i ich Rodzin. Grudzień 2015. Opracowała: Zofia Maciałczyk</dc:title>
  <dc:creator>Zosia</dc:creator>
  <cp:lastModifiedBy>Renata</cp:lastModifiedBy>
  <cp:revision>61</cp:revision>
  <dcterms:created xsi:type="dcterms:W3CDTF">2015-10-09T18:03:50Z</dcterms:created>
  <dcterms:modified xsi:type="dcterms:W3CDTF">2016-04-16T14:42:31Z</dcterms:modified>
</cp:coreProperties>
</file>